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9bd4ce7a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9bd4ce7a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9bd4ce7a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9bd4ce7a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9bd4ce7a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9bd4ce7a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9bd4ce7a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9bd4ce7a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9bd4ce7a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9bd4ce7a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9bd4ce7a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9bd4ce7a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9bd4ce7a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9bd4ce7a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9bd4ce7a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9bd4ce7a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9bd4ce7a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9bd4ce7a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9bd4ce7a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9bd4ce7a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9bd4ce7a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9bd4ce7a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9bd4ce7a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9bd4ce7a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9bd4ce7a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9bd4ce7a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9bd4ce7a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9bd4ce7a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xiv.org/abs/1802.05957" TargetMode="External"/><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abs/1511.06434v2" TargetMode="External"/><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DEEL CA2 Part A - GAN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2B04 - Raymond 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a:t>
            </a:r>
            <a:r>
              <a:rPr lang="en"/>
              <a:t>GAN</a:t>
            </a:r>
            <a:endParaRPr/>
          </a:p>
        </p:txBody>
      </p:sp>
      <p:sp>
        <p:nvSpPr>
          <p:cNvPr id="203" name="Google Shape;203;p22"/>
          <p:cNvSpPr txBox="1"/>
          <p:nvPr>
            <p:ph idx="1" type="body"/>
          </p:nvPr>
        </p:nvSpPr>
        <p:spPr>
          <a:xfrm>
            <a:off x="1035475" y="980775"/>
            <a:ext cx="2415900" cy="3968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a:t>
            </a:r>
            <a:r>
              <a:rPr lang="en"/>
              <a:t>CGAN stands for </a:t>
            </a:r>
            <a:r>
              <a:rPr lang="en"/>
              <a:t>auxiliary</a:t>
            </a:r>
            <a:r>
              <a:rPr lang="en"/>
              <a:t> classifier from CGAN with softmax cross entropy loss.</a:t>
            </a:r>
            <a:endParaRPr/>
          </a:p>
          <a:p>
            <a:pPr indent="-311150" lvl="0" marL="457200" rtl="0" algn="l">
              <a:spcBef>
                <a:spcPts val="0"/>
              </a:spcBef>
              <a:spcAft>
                <a:spcPts val="0"/>
              </a:spcAft>
              <a:buSzPts val="1300"/>
              <a:buChar char="●"/>
            </a:pPr>
            <a:r>
              <a:rPr lang="en"/>
              <a:t>Code was inspired from the technical paper </a:t>
            </a:r>
            <a:endParaRPr/>
          </a:p>
          <a:p>
            <a:pPr indent="-311150" lvl="0" marL="457200" rtl="0" algn="l">
              <a:spcBef>
                <a:spcPts val="0"/>
              </a:spcBef>
              <a:spcAft>
                <a:spcPts val="0"/>
              </a:spcAft>
              <a:buSzPts val="1300"/>
              <a:buChar char="●"/>
            </a:pPr>
            <a:r>
              <a:rPr lang="en"/>
              <a:t>https://arxiv.org/abs/2111.01118</a:t>
            </a:r>
            <a:endParaRPr/>
          </a:p>
          <a:p>
            <a:pPr indent="-311150" lvl="0" marL="457200" rtl="0" algn="l">
              <a:spcBef>
                <a:spcPts val="0"/>
              </a:spcBef>
              <a:spcAft>
                <a:spcPts val="0"/>
              </a:spcAft>
              <a:buSzPts val="1300"/>
              <a:buChar char="●"/>
            </a:pPr>
            <a:r>
              <a:rPr lang="en"/>
              <a:t>AGAN used a different architecture and still  required labels</a:t>
            </a:r>
            <a:endParaRPr/>
          </a:p>
          <a:p>
            <a:pPr indent="-311150" lvl="0" marL="457200" rtl="0" algn="l">
              <a:spcBef>
                <a:spcPts val="0"/>
              </a:spcBef>
              <a:spcAft>
                <a:spcPts val="0"/>
              </a:spcAft>
              <a:buSzPts val="1300"/>
              <a:buChar char="●"/>
            </a:pPr>
            <a:r>
              <a:rPr lang="en"/>
              <a:t>ACGAN FID Score of 148 and IS Score of 2.8</a:t>
            </a:r>
            <a:endParaRPr/>
          </a:p>
          <a:p>
            <a:pPr indent="-311150" lvl="0" marL="457200" rtl="0" algn="l">
              <a:spcBef>
                <a:spcPts val="0"/>
              </a:spcBef>
              <a:spcAft>
                <a:spcPts val="0"/>
              </a:spcAft>
              <a:buSzPts val="1300"/>
              <a:buChar char="●"/>
            </a:pPr>
            <a:r>
              <a:rPr lang="en"/>
              <a:t>Images produced were better than CGAN as expected and used Aux Acc </a:t>
            </a:r>
            <a:endParaRPr/>
          </a:p>
        </p:txBody>
      </p:sp>
      <p:pic>
        <p:nvPicPr>
          <p:cNvPr id="204" name="Google Shape;204;p22"/>
          <p:cNvPicPr preferRelativeResize="0"/>
          <p:nvPr/>
        </p:nvPicPr>
        <p:blipFill>
          <a:blip r:embed="rId3">
            <a:alphaModFix/>
          </a:blip>
          <a:stretch>
            <a:fillRect/>
          </a:stretch>
        </p:blipFill>
        <p:spPr>
          <a:xfrm>
            <a:off x="3603775" y="2842374"/>
            <a:ext cx="5182737" cy="2148725"/>
          </a:xfrm>
          <a:prstGeom prst="rect">
            <a:avLst/>
          </a:prstGeom>
          <a:noFill/>
          <a:ln>
            <a:noFill/>
          </a:ln>
        </p:spPr>
      </p:pic>
      <p:pic>
        <p:nvPicPr>
          <p:cNvPr id="205" name="Google Shape;205;p22"/>
          <p:cNvPicPr preferRelativeResize="0"/>
          <p:nvPr/>
        </p:nvPicPr>
        <p:blipFill>
          <a:blip r:embed="rId4">
            <a:alphaModFix/>
          </a:blip>
          <a:stretch>
            <a:fillRect/>
          </a:stretch>
        </p:blipFill>
        <p:spPr>
          <a:xfrm>
            <a:off x="3914698" y="198950"/>
            <a:ext cx="1314600" cy="2446651"/>
          </a:xfrm>
          <a:prstGeom prst="rect">
            <a:avLst/>
          </a:prstGeom>
          <a:noFill/>
          <a:ln>
            <a:noFill/>
          </a:ln>
        </p:spPr>
      </p:pic>
      <p:pic>
        <p:nvPicPr>
          <p:cNvPr id="206" name="Google Shape;206;p22"/>
          <p:cNvPicPr preferRelativeResize="0"/>
          <p:nvPr/>
        </p:nvPicPr>
        <p:blipFill>
          <a:blip r:embed="rId5">
            <a:alphaModFix/>
          </a:blip>
          <a:stretch>
            <a:fillRect/>
          </a:stretch>
        </p:blipFill>
        <p:spPr>
          <a:xfrm>
            <a:off x="5487900" y="606450"/>
            <a:ext cx="3298599" cy="180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ACGAN Improved with BIGGAN</a:t>
            </a:r>
            <a:endParaRPr/>
          </a:p>
        </p:txBody>
      </p:sp>
      <p:sp>
        <p:nvSpPr>
          <p:cNvPr id="212" name="Google Shape;212;p23"/>
          <p:cNvSpPr txBox="1"/>
          <p:nvPr>
            <p:ph idx="1" type="body"/>
          </p:nvPr>
        </p:nvSpPr>
        <p:spPr>
          <a:xfrm>
            <a:off x="1035475" y="980775"/>
            <a:ext cx="2415900" cy="396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ACGAN was improved with some inspired architecture from BIGGAN</a:t>
            </a:r>
            <a:endParaRPr/>
          </a:p>
          <a:p>
            <a:pPr indent="-311150" lvl="0" marL="457200" rtl="0" algn="l">
              <a:spcBef>
                <a:spcPts val="0"/>
              </a:spcBef>
              <a:spcAft>
                <a:spcPts val="0"/>
              </a:spcAft>
              <a:buSzPts val="1300"/>
              <a:buChar char="●"/>
            </a:pPr>
            <a:r>
              <a:rPr lang="en"/>
              <a:t>Used Calculate gradient penalty and BIGGAN discriminator</a:t>
            </a:r>
            <a:endParaRPr/>
          </a:p>
          <a:p>
            <a:pPr indent="-311150" lvl="0" marL="457200" rtl="0" algn="l">
              <a:spcBef>
                <a:spcPts val="0"/>
              </a:spcBef>
              <a:spcAft>
                <a:spcPts val="0"/>
              </a:spcAft>
              <a:buSzPts val="1300"/>
              <a:buChar char="●"/>
            </a:pPr>
            <a:r>
              <a:rPr lang="en"/>
              <a:t>ACBIGGAN has FID Score of 102 and IS Score of 3.2</a:t>
            </a:r>
            <a:endParaRPr/>
          </a:p>
          <a:p>
            <a:pPr indent="-311150" lvl="0" marL="457200" rtl="0" algn="l">
              <a:spcBef>
                <a:spcPts val="0"/>
              </a:spcBef>
              <a:spcAft>
                <a:spcPts val="0"/>
              </a:spcAft>
              <a:buSzPts val="1300"/>
              <a:buChar char="●"/>
            </a:pPr>
            <a:r>
              <a:rPr lang="en"/>
              <a:t>Images produced were also of better quality proving that BIGGAN architecture did help</a:t>
            </a:r>
            <a:endParaRPr/>
          </a:p>
        </p:txBody>
      </p:sp>
      <p:pic>
        <p:nvPicPr>
          <p:cNvPr id="213" name="Google Shape;213;p23"/>
          <p:cNvPicPr preferRelativeResize="0"/>
          <p:nvPr/>
        </p:nvPicPr>
        <p:blipFill>
          <a:blip r:embed="rId3">
            <a:alphaModFix/>
          </a:blip>
          <a:stretch>
            <a:fillRect/>
          </a:stretch>
        </p:blipFill>
        <p:spPr>
          <a:xfrm>
            <a:off x="3513950" y="2755500"/>
            <a:ext cx="5387826" cy="2109341"/>
          </a:xfrm>
          <a:prstGeom prst="rect">
            <a:avLst/>
          </a:prstGeom>
          <a:noFill/>
          <a:ln>
            <a:noFill/>
          </a:ln>
        </p:spPr>
      </p:pic>
      <p:pic>
        <p:nvPicPr>
          <p:cNvPr id="214" name="Google Shape;214;p23"/>
          <p:cNvPicPr preferRelativeResize="0"/>
          <p:nvPr/>
        </p:nvPicPr>
        <p:blipFill>
          <a:blip r:embed="rId4">
            <a:alphaModFix/>
          </a:blip>
          <a:stretch>
            <a:fillRect/>
          </a:stretch>
        </p:blipFill>
        <p:spPr>
          <a:xfrm>
            <a:off x="7120050" y="154650"/>
            <a:ext cx="1401300" cy="2417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BIGGAN</a:t>
            </a:r>
            <a:endParaRPr/>
          </a:p>
        </p:txBody>
      </p:sp>
      <p:sp>
        <p:nvSpPr>
          <p:cNvPr id="220" name="Google Shape;220;p24"/>
          <p:cNvSpPr txBox="1"/>
          <p:nvPr>
            <p:ph idx="1" type="body"/>
          </p:nvPr>
        </p:nvSpPr>
        <p:spPr>
          <a:xfrm>
            <a:off x="1035475" y="980775"/>
            <a:ext cx="2415900" cy="3968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BIGGAN is the most complex architecture used in this experiment</a:t>
            </a:r>
            <a:endParaRPr/>
          </a:p>
          <a:p>
            <a:pPr indent="-311150" lvl="0" marL="457200" rtl="0" algn="l">
              <a:spcBef>
                <a:spcPts val="0"/>
              </a:spcBef>
              <a:spcAft>
                <a:spcPts val="0"/>
              </a:spcAft>
              <a:buSzPts val="1300"/>
              <a:buChar char="●"/>
            </a:pPr>
            <a:r>
              <a:rPr lang="en"/>
              <a:t>Code inspired from </a:t>
            </a:r>
            <a:endParaRPr/>
          </a:p>
          <a:p>
            <a:pPr indent="-311150" lvl="0" marL="457200" rtl="0" algn="l">
              <a:spcBef>
                <a:spcPts val="0"/>
              </a:spcBef>
              <a:spcAft>
                <a:spcPts val="0"/>
              </a:spcAft>
              <a:buSzPts val="1300"/>
              <a:buChar char="●"/>
            </a:pPr>
            <a:r>
              <a:rPr lang="en"/>
              <a:t>https://arxiv.org/abs/1809.11096</a:t>
            </a:r>
            <a:endParaRPr/>
          </a:p>
          <a:p>
            <a:pPr indent="-311150" lvl="0" marL="457200" rtl="0" algn="l">
              <a:spcBef>
                <a:spcPts val="0"/>
              </a:spcBef>
              <a:spcAft>
                <a:spcPts val="0"/>
              </a:spcAft>
              <a:buSzPts val="1300"/>
              <a:buChar char="●"/>
            </a:pPr>
            <a:r>
              <a:rPr lang="en"/>
              <a:t>Architecture was more complex and used BIGGANConditionalBatchNorm2d and a lot of gen and disc blocks </a:t>
            </a:r>
            <a:endParaRPr/>
          </a:p>
          <a:p>
            <a:pPr indent="-311150" lvl="0" marL="457200" rtl="0" algn="l">
              <a:spcBef>
                <a:spcPts val="0"/>
              </a:spcBef>
              <a:spcAft>
                <a:spcPts val="0"/>
              </a:spcAft>
              <a:buSzPts val="1300"/>
              <a:buChar char="●"/>
            </a:pPr>
            <a:r>
              <a:rPr lang="en"/>
              <a:t>BIGGAN has FID Score of 46 and IS Score of 6.2</a:t>
            </a:r>
            <a:endParaRPr/>
          </a:p>
          <a:p>
            <a:pPr indent="-311150" lvl="0" marL="457200" rtl="0" algn="l">
              <a:spcBef>
                <a:spcPts val="0"/>
              </a:spcBef>
              <a:spcAft>
                <a:spcPts val="0"/>
              </a:spcAft>
              <a:buSzPts val="1300"/>
              <a:buChar char="●"/>
            </a:pPr>
            <a:r>
              <a:rPr lang="en"/>
              <a:t>Images produced were of better quality proving that BIGGAN architecture is the best</a:t>
            </a:r>
            <a:endParaRPr/>
          </a:p>
        </p:txBody>
      </p:sp>
      <p:pic>
        <p:nvPicPr>
          <p:cNvPr id="221" name="Google Shape;221;p24"/>
          <p:cNvPicPr preferRelativeResize="0"/>
          <p:nvPr/>
        </p:nvPicPr>
        <p:blipFill>
          <a:blip r:embed="rId3">
            <a:alphaModFix/>
          </a:blip>
          <a:stretch>
            <a:fillRect/>
          </a:stretch>
        </p:blipFill>
        <p:spPr>
          <a:xfrm>
            <a:off x="3630250" y="601075"/>
            <a:ext cx="3205276" cy="1707000"/>
          </a:xfrm>
          <a:prstGeom prst="rect">
            <a:avLst/>
          </a:prstGeom>
          <a:noFill/>
          <a:ln>
            <a:noFill/>
          </a:ln>
        </p:spPr>
      </p:pic>
      <p:pic>
        <p:nvPicPr>
          <p:cNvPr id="222" name="Google Shape;222;p24"/>
          <p:cNvPicPr preferRelativeResize="0"/>
          <p:nvPr/>
        </p:nvPicPr>
        <p:blipFill>
          <a:blip r:embed="rId4">
            <a:alphaModFix/>
          </a:blip>
          <a:stretch>
            <a:fillRect/>
          </a:stretch>
        </p:blipFill>
        <p:spPr>
          <a:xfrm>
            <a:off x="3603775" y="2460475"/>
            <a:ext cx="5387822" cy="2341492"/>
          </a:xfrm>
          <a:prstGeom prst="rect">
            <a:avLst/>
          </a:prstGeom>
          <a:noFill/>
          <a:ln>
            <a:noFill/>
          </a:ln>
        </p:spPr>
      </p:pic>
      <p:pic>
        <p:nvPicPr>
          <p:cNvPr id="223" name="Google Shape;223;p24"/>
          <p:cNvPicPr preferRelativeResize="0"/>
          <p:nvPr/>
        </p:nvPicPr>
        <p:blipFill>
          <a:blip r:embed="rId5">
            <a:alphaModFix/>
          </a:blip>
          <a:stretch>
            <a:fillRect/>
          </a:stretch>
        </p:blipFill>
        <p:spPr>
          <a:xfrm>
            <a:off x="7400125" y="112325"/>
            <a:ext cx="1344800" cy="2242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Fine-Tuning</a:t>
            </a:r>
            <a:endParaRPr/>
          </a:p>
        </p:txBody>
      </p:sp>
      <p:sp>
        <p:nvSpPr>
          <p:cNvPr id="229" name="Google Shape;229;p25"/>
          <p:cNvSpPr txBox="1"/>
          <p:nvPr>
            <p:ph idx="1" type="body"/>
          </p:nvPr>
        </p:nvSpPr>
        <p:spPr>
          <a:xfrm>
            <a:off x="1297500" y="86737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Shared Embedding since it is not as efficient to have different embedding layer transform categorical labels into features which stores class information</a:t>
            </a:r>
            <a:endParaRPr/>
          </a:p>
          <a:p>
            <a:pPr indent="-311150" lvl="0" marL="457200" rtl="0" algn="l">
              <a:spcBef>
                <a:spcPts val="0"/>
              </a:spcBef>
              <a:spcAft>
                <a:spcPts val="0"/>
              </a:spcAft>
              <a:buSzPts val="1300"/>
              <a:buChar char="●"/>
            </a:pPr>
            <a:r>
              <a:rPr lang="en"/>
              <a:t>Conditional Batch-Norm was used in BIGGAN as bigganconditionalbatchnorm2d </a:t>
            </a:r>
            <a:endParaRPr/>
          </a:p>
          <a:p>
            <a:pPr indent="-311150" lvl="0" marL="457200" rtl="0" algn="l">
              <a:spcBef>
                <a:spcPts val="0"/>
              </a:spcBef>
              <a:spcAft>
                <a:spcPts val="0"/>
              </a:spcAft>
              <a:buSzPts val="1300"/>
              <a:buChar char="●"/>
            </a:pPr>
            <a:r>
              <a:rPr lang="en"/>
              <a:t>Hinge Loss was introduced from </a:t>
            </a:r>
            <a:r>
              <a:rPr lang="en" sz="1050">
                <a:solidFill>
                  <a:srgbClr val="008000"/>
                </a:solidFill>
                <a:highlight>
                  <a:srgbClr val="FFFFFE"/>
                </a:highlight>
                <a:latin typeface="Courier New"/>
                <a:ea typeface="Courier New"/>
                <a:cs typeface="Courier New"/>
                <a:sym typeface="Courier New"/>
              </a:rPr>
              <a:t>https://github.com/POSTECH-CVLab/PyTorch-StudioGAN/blob/8c9aa5a2e9bb33eca711327c085db5ce50ff7fc0/src/utils/losses.py</a:t>
            </a:r>
            <a:endParaRPr sz="1050">
              <a:solidFill>
                <a:srgbClr val="008000"/>
              </a:solidFill>
              <a:highlight>
                <a:srgbClr val="FFFFFE"/>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
              <a:t>Spectral Normalization was used to stabilize training of discriminators by rescaling weight tensor quoted from: </a:t>
            </a:r>
            <a:r>
              <a:rPr lang="en" u="sng">
                <a:solidFill>
                  <a:schemeClr val="hlink"/>
                </a:solidFill>
                <a:hlinkClick r:id="rId3"/>
              </a:rPr>
              <a:t>https://arxiv.org/abs/1802.05957</a:t>
            </a:r>
            <a:endParaRPr/>
          </a:p>
          <a:p>
            <a:pPr indent="-311150" lvl="0" marL="457200" rtl="0" algn="l">
              <a:spcBef>
                <a:spcPts val="0"/>
              </a:spcBef>
              <a:spcAft>
                <a:spcPts val="0"/>
              </a:spcAft>
              <a:buSzPts val="1300"/>
              <a:buChar char="●"/>
            </a:pPr>
            <a:r>
              <a:rPr lang="en"/>
              <a:t>Learning Rate scheduler StepLR from pytorch</a:t>
            </a:r>
            <a:endParaRPr/>
          </a:p>
          <a:p>
            <a:pPr indent="-311150" lvl="0" marL="457200" rtl="0" algn="l">
              <a:spcBef>
                <a:spcPts val="0"/>
              </a:spcBef>
              <a:spcAft>
                <a:spcPts val="0"/>
              </a:spcAft>
              <a:buSzPts val="1300"/>
              <a:buChar char="●"/>
            </a:pPr>
            <a:r>
              <a:rPr lang="en"/>
              <a:t>Label smoothing is introduced as well for classification, CGAN problems to increase generalization and learning speed by making the model not overconfident from: https://arxiv.org/abs/1906.02629</a:t>
            </a:r>
            <a:endParaRPr/>
          </a:p>
        </p:txBody>
      </p:sp>
      <p:pic>
        <p:nvPicPr>
          <p:cNvPr id="230" name="Google Shape;230;p25"/>
          <p:cNvPicPr preferRelativeResize="0"/>
          <p:nvPr/>
        </p:nvPicPr>
        <p:blipFill>
          <a:blip r:embed="rId4">
            <a:alphaModFix/>
          </a:blip>
          <a:stretch>
            <a:fillRect/>
          </a:stretch>
        </p:blipFill>
        <p:spPr>
          <a:xfrm>
            <a:off x="4429575" y="3510100"/>
            <a:ext cx="3811649" cy="1567125"/>
          </a:xfrm>
          <a:prstGeom prst="rect">
            <a:avLst/>
          </a:prstGeom>
          <a:noFill/>
          <a:ln>
            <a:noFill/>
          </a:ln>
        </p:spPr>
      </p:pic>
      <p:pic>
        <p:nvPicPr>
          <p:cNvPr id="231" name="Google Shape;231;p25"/>
          <p:cNvPicPr preferRelativeResize="0"/>
          <p:nvPr/>
        </p:nvPicPr>
        <p:blipFill>
          <a:blip r:embed="rId5">
            <a:alphaModFix/>
          </a:blip>
          <a:stretch>
            <a:fillRect/>
          </a:stretch>
        </p:blipFill>
        <p:spPr>
          <a:xfrm>
            <a:off x="1854239" y="3778576"/>
            <a:ext cx="1635562" cy="1298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 </a:t>
            </a:r>
            <a:endParaRPr/>
          </a:p>
        </p:txBody>
      </p:sp>
      <p:sp>
        <p:nvSpPr>
          <p:cNvPr id="237" name="Google Shape;237;p26"/>
          <p:cNvSpPr txBox="1"/>
          <p:nvPr>
            <p:ph idx="1" type="body"/>
          </p:nvPr>
        </p:nvSpPr>
        <p:spPr>
          <a:xfrm>
            <a:off x="1297500" y="1026425"/>
            <a:ext cx="5180100" cy="411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Comparing all the architectures, BIGGAN achieved the best FID and IS Score but requires the longest training times due to the complex network, we will still be going with BIGGAN for the final model.</a:t>
            </a:r>
            <a:endParaRPr/>
          </a:p>
          <a:p>
            <a:pPr indent="0" lvl="0" marL="0" rtl="0" algn="l">
              <a:spcBef>
                <a:spcPts val="1200"/>
              </a:spcBef>
              <a:spcAft>
                <a:spcPts val="0"/>
              </a:spcAft>
              <a:buNone/>
            </a:pPr>
            <a:r>
              <a:rPr lang="en"/>
              <a:t>Evaluating these models we use 2 main metrics: FID Score and IS Score</a:t>
            </a:r>
            <a:endParaRPr/>
          </a:p>
          <a:p>
            <a:pPr indent="-304958" lvl="0" marL="457200" rtl="0" algn="l">
              <a:spcBef>
                <a:spcPts val="1200"/>
              </a:spcBef>
              <a:spcAft>
                <a:spcPts val="0"/>
              </a:spcAft>
              <a:buSzPct val="100000"/>
              <a:buAutoNum type="arabicPeriod"/>
            </a:pPr>
            <a:r>
              <a:rPr lang="en"/>
              <a:t>Inception Score (IS) - Inception score is a metric for automatically evaluating the quality of image generative models (Salimans et al., 2016). Metric was shown to correlate well with hu- man scoring of the realism of generated images from the CIFAR-10 dataset</a:t>
            </a:r>
            <a:endParaRPr/>
          </a:p>
          <a:p>
            <a:pPr indent="-304958" lvl="0" marL="457200" rtl="0" algn="l">
              <a:spcBef>
                <a:spcPts val="0"/>
              </a:spcBef>
              <a:spcAft>
                <a:spcPts val="0"/>
              </a:spcAft>
              <a:buSzPct val="100000"/>
              <a:buAutoNum type="arabicPeriod"/>
            </a:pPr>
            <a:r>
              <a:rPr lang="en"/>
              <a:t>Frechet Inception Distance (FID) - FID Score is a metric for evaluating the quality of images as well, lower scores correlating to higher quality images while vice-versa for IS Score.</a:t>
            </a:r>
            <a:endParaRPr/>
          </a:p>
          <a:p>
            <a:pPr indent="0" lvl="0" marL="0" rtl="0" algn="l">
              <a:spcBef>
                <a:spcPts val="1200"/>
              </a:spcBef>
              <a:spcAft>
                <a:spcPts val="1200"/>
              </a:spcAft>
              <a:buNone/>
            </a:pPr>
            <a:r>
              <a:rPr lang="en"/>
              <a:t>Overall the model managed to generate images that has a decent amount of quality and represents its label’s correctly, example cars can be seen clearly from shape and color. However some mode-colapsing happened where cars generated seem to be the same model.</a:t>
            </a:r>
            <a:endParaRPr/>
          </a:p>
        </p:txBody>
      </p:sp>
      <p:pic>
        <p:nvPicPr>
          <p:cNvPr id="238" name="Google Shape;238;p26"/>
          <p:cNvPicPr preferRelativeResize="0"/>
          <p:nvPr/>
        </p:nvPicPr>
        <p:blipFill>
          <a:blip r:embed="rId3">
            <a:alphaModFix/>
          </a:blip>
          <a:stretch>
            <a:fillRect/>
          </a:stretch>
        </p:blipFill>
        <p:spPr>
          <a:xfrm>
            <a:off x="6550675" y="2249800"/>
            <a:ext cx="2361600" cy="2344528"/>
          </a:xfrm>
          <a:prstGeom prst="rect">
            <a:avLst/>
          </a:prstGeom>
          <a:noFill/>
          <a:ln>
            <a:noFill/>
          </a:ln>
        </p:spPr>
      </p:pic>
      <p:pic>
        <p:nvPicPr>
          <p:cNvPr id="239" name="Google Shape;239;p26"/>
          <p:cNvPicPr preferRelativeResize="0"/>
          <p:nvPr/>
        </p:nvPicPr>
        <p:blipFill>
          <a:blip r:embed="rId4">
            <a:alphaModFix/>
          </a:blip>
          <a:stretch>
            <a:fillRect/>
          </a:stretch>
        </p:blipFill>
        <p:spPr>
          <a:xfrm>
            <a:off x="6318952" y="1351500"/>
            <a:ext cx="2825050"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45" name="Google Shape;245;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I experimented with 5 architectures of DCGAN, WGAN,  CGAN, ACGAN and BIGGAN to find that the architecture which performed the best is BIGGAN </a:t>
            </a:r>
            <a:r>
              <a:rPr lang="en"/>
              <a:t>managing</a:t>
            </a:r>
            <a:r>
              <a:rPr lang="en"/>
              <a:t> to achieve the FID-Score of 51 and IS-Score of 6.7. The generator loss dropped from 8.3 to 0.47 and the discriminator loss dropped from 14.7 to 2.6, which is good as generator loss should be lower than discriminator loss. The Adversarial Accuracy increased from 43 to 88. With a total of 11 runs comparing all architectures recorded on WandB and a total </a:t>
            </a:r>
            <a:r>
              <a:rPr lang="en"/>
              <a:t>training</a:t>
            </a:r>
            <a:r>
              <a:rPr lang="en"/>
              <a:t> time of 49 hours ran on the Colab GPU not including non-listed experimental runs. I have learnt alot about GAN and experimenting with simple architectures such as DCGAN to complex ones such as BIGGAN and all this is done on PyTorch again where I have learnt much from my CA1 to be able to convert my self-taught Pytorch skills here.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 - Background Research</a:t>
            </a:r>
            <a:endParaRPr/>
          </a:p>
        </p:txBody>
      </p:sp>
      <p:sp>
        <p:nvSpPr>
          <p:cNvPr id="141" name="Google Shape;141;p14"/>
          <p:cNvSpPr txBox="1"/>
          <p:nvPr>
            <p:ph idx="1" type="body"/>
          </p:nvPr>
        </p:nvSpPr>
        <p:spPr>
          <a:xfrm>
            <a:off x="995750" y="1649925"/>
            <a:ext cx="7518600" cy="32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Purpose of this assignment was to create a GAN model and evaluate the performance of this network on the CIFAR10 dataset and then proceed to create 1000 small colour images. </a:t>
            </a:r>
            <a:endParaRPr sz="1400"/>
          </a:p>
          <a:p>
            <a:pPr indent="0" lvl="0" marL="0" rtl="0" algn="ctr">
              <a:spcBef>
                <a:spcPts val="1200"/>
              </a:spcBef>
              <a:spcAft>
                <a:spcPts val="1200"/>
              </a:spcAft>
              <a:buNone/>
            </a:pPr>
            <a:r>
              <a:rPr lang="en" sz="1400"/>
              <a:t>Generative Adversarial Networks (GAN) is a machine learning model where 2 neural networks of Generator and Discriminator compete in a zero-sum game to become more accurate in predictions. GANs are difficult to train due to mode collapse and non-convergence. Models created may be u</a:t>
            </a:r>
            <a:r>
              <a:rPr lang="en" sz="1400"/>
              <a:t>nstable</a:t>
            </a:r>
            <a:r>
              <a:rPr lang="en" sz="1400"/>
              <a:t> and take longer amounts of time to train. Thus, I attempted multiple different architectures to find the best one for this context of CIFAR-10.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147" name="Google Shape;147;p15"/>
          <p:cNvSpPr txBox="1"/>
          <p:nvPr>
            <p:ph idx="1" type="body"/>
          </p:nvPr>
        </p:nvSpPr>
        <p:spPr>
          <a:xfrm>
            <a:off x="1223575" y="1831800"/>
            <a:ext cx="2894100" cy="257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GAN image generation was done on the CIFAR-10 dataset</a:t>
            </a:r>
            <a:endParaRPr/>
          </a:p>
          <a:p>
            <a:pPr indent="-311150" lvl="0" marL="457200" rtl="0" algn="l">
              <a:spcBef>
                <a:spcPts val="1200"/>
              </a:spcBef>
              <a:spcAft>
                <a:spcPts val="0"/>
              </a:spcAft>
              <a:buSzPts val="1300"/>
              <a:buChar char="●"/>
            </a:pPr>
            <a:r>
              <a:rPr lang="en"/>
              <a:t>Experimented with not just conditional GAN</a:t>
            </a:r>
            <a:endParaRPr/>
          </a:p>
          <a:p>
            <a:pPr indent="-311150" lvl="0" marL="457200" rtl="0" algn="l">
              <a:spcBef>
                <a:spcPts val="0"/>
              </a:spcBef>
              <a:spcAft>
                <a:spcPts val="0"/>
              </a:spcAft>
              <a:buSzPts val="1300"/>
              <a:buChar char="●"/>
            </a:pPr>
            <a:r>
              <a:rPr lang="en"/>
              <a:t>60,000 Images of 32x32 size</a:t>
            </a:r>
            <a:endParaRPr/>
          </a:p>
          <a:p>
            <a:pPr indent="-311150" lvl="0" marL="457200" rtl="0" algn="l">
              <a:spcBef>
                <a:spcPts val="0"/>
              </a:spcBef>
              <a:spcAft>
                <a:spcPts val="0"/>
              </a:spcAft>
              <a:buSzPts val="1300"/>
              <a:buChar char="●"/>
            </a:pPr>
            <a:r>
              <a:rPr lang="en"/>
              <a:t>50,000 images for training, 10,000 for validation was concatenated together</a:t>
            </a:r>
            <a:endParaRPr/>
          </a:p>
          <a:p>
            <a:pPr indent="-311150" lvl="0" marL="457200" rtl="0" algn="l">
              <a:spcBef>
                <a:spcPts val="0"/>
              </a:spcBef>
              <a:spcAft>
                <a:spcPts val="0"/>
              </a:spcAft>
              <a:buSzPts val="1300"/>
              <a:buChar char="●"/>
            </a:pPr>
            <a:r>
              <a:rPr lang="en"/>
              <a:t>10 Classes with labels specified for CGANs</a:t>
            </a:r>
            <a:endParaRPr/>
          </a:p>
        </p:txBody>
      </p:sp>
      <p:pic>
        <p:nvPicPr>
          <p:cNvPr id="148" name="Google Shape;148;p15"/>
          <p:cNvPicPr preferRelativeResize="0"/>
          <p:nvPr/>
        </p:nvPicPr>
        <p:blipFill>
          <a:blip r:embed="rId3">
            <a:alphaModFix/>
          </a:blip>
          <a:stretch>
            <a:fillRect/>
          </a:stretch>
        </p:blipFill>
        <p:spPr>
          <a:xfrm>
            <a:off x="4907526" y="1796876"/>
            <a:ext cx="3510625" cy="271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54" name="Google Shape;154;p16"/>
          <p:cNvSpPr txBox="1"/>
          <p:nvPr>
            <p:ph idx="1" type="body"/>
          </p:nvPr>
        </p:nvSpPr>
        <p:spPr>
          <a:xfrm>
            <a:off x="1188050" y="989325"/>
            <a:ext cx="3509100" cy="39354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AutoNum type="arabicPeriod"/>
            </a:pPr>
            <a:r>
              <a:rPr lang="en"/>
              <a:t>Data is normalized with 0.5 values as recommended in a technical paper</a:t>
            </a:r>
            <a:endParaRPr/>
          </a:p>
          <a:p>
            <a:pPr indent="-304958" lvl="0" marL="457200" rtl="0" algn="l">
              <a:spcBef>
                <a:spcPts val="0"/>
              </a:spcBef>
              <a:spcAft>
                <a:spcPts val="0"/>
              </a:spcAft>
              <a:buSzPct val="100000"/>
              <a:buAutoNum type="arabicPeriod"/>
            </a:pPr>
            <a:r>
              <a:rPr lang="en"/>
              <a:t>Mean and Std values were calculated from CIFAR-10 and used later on for transforms</a:t>
            </a:r>
            <a:endParaRPr/>
          </a:p>
          <a:p>
            <a:pPr indent="-304958" lvl="0" marL="457200" rtl="0" algn="l">
              <a:spcBef>
                <a:spcPts val="0"/>
              </a:spcBef>
              <a:spcAft>
                <a:spcPts val="0"/>
              </a:spcAft>
              <a:buSzPct val="100000"/>
              <a:buAutoNum type="arabicPeriod"/>
            </a:pPr>
            <a:r>
              <a:rPr lang="en"/>
              <a:t>GANs don’t require a training and testing set thus, datasets are concatenated</a:t>
            </a:r>
            <a:endParaRPr/>
          </a:p>
          <a:p>
            <a:pPr indent="-304958" lvl="0" marL="457200" rtl="0" algn="l">
              <a:spcBef>
                <a:spcPts val="0"/>
              </a:spcBef>
              <a:spcAft>
                <a:spcPts val="0"/>
              </a:spcAft>
              <a:buSzPct val="100000"/>
              <a:buAutoNum type="arabicPeriod"/>
            </a:pPr>
            <a:r>
              <a:rPr lang="en"/>
              <a:t>Pixel Normalization of between -1 and 1 is used on real images since generator output of ‘tanh’, this is to ensure similar data scales to generated image</a:t>
            </a:r>
            <a:endParaRPr/>
          </a:p>
          <a:p>
            <a:pPr indent="-304958" lvl="0" marL="457200" rtl="0" algn="l">
              <a:spcBef>
                <a:spcPts val="0"/>
              </a:spcBef>
              <a:spcAft>
                <a:spcPts val="0"/>
              </a:spcAft>
              <a:buSzPct val="100000"/>
              <a:buAutoNum type="arabicPeriod"/>
            </a:pPr>
            <a:r>
              <a:rPr lang="en"/>
              <a:t>Label smoothing was introduced to increase robustness and classification for my conditional models to prevent them from being overly confident</a:t>
            </a:r>
            <a:endParaRPr/>
          </a:p>
          <a:p>
            <a:pPr indent="-304958" lvl="0" marL="457200" rtl="0" algn="l">
              <a:spcBef>
                <a:spcPts val="0"/>
              </a:spcBef>
              <a:spcAft>
                <a:spcPts val="0"/>
              </a:spcAft>
              <a:buSzPct val="100000"/>
              <a:buAutoNum type="arabicPeriod"/>
            </a:pPr>
            <a:r>
              <a:rPr lang="en"/>
              <a:t>Transformed the data to tensor and put into data loader</a:t>
            </a:r>
            <a:endParaRPr/>
          </a:p>
          <a:p>
            <a:pPr indent="-304958" lvl="0" marL="457200" rtl="0" algn="l">
              <a:spcBef>
                <a:spcPts val="0"/>
              </a:spcBef>
              <a:spcAft>
                <a:spcPts val="0"/>
              </a:spcAft>
              <a:buSzPct val="100000"/>
              <a:buAutoNum type="arabicPeriod"/>
            </a:pPr>
            <a:r>
              <a:rPr lang="en"/>
              <a:t>Experiemented with other normalizations including spectral norm</a:t>
            </a:r>
            <a:endParaRPr/>
          </a:p>
        </p:txBody>
      </p:sp>
      <p:pic>
        <p:nvPicPr>
          <p:cNvPr id="155" name="Google Shape;155;p16"/>
          <p:cNvPicPr preferRelativeResize="0"/>
          <p:nvPr/>
        </p:nvPicPr>
        <p:blipFill>
          <a:blip r:embed="rId3">
            <a:alphaModFix/>
          </a:blip>
          <a:stretch>
            <a:fillRect/>
          </a:stretch>
        </p:blipFill>
        <p:spPr>
          <a:xfrm>
            <a:off x="4908800" y="623700"/>
            <a:ext cx="4142050" cy="1948058"/>
          </a:xfrm>
          <a:prstGeom prst="rect">
            <a:avLst/>
          </a:prstGeom>
          <a:noFill/>
          <a:ln>
            <a:noFill/>
          </a:ln>
        </p:spPr>
      </p:pic>
      <p:pic>
        <p:nvPicPr>
          <p:cNvPr id="156" name="Google Shape;156;p16"/>
          <p:cNvPicPr preferRelativeResize="0"/>
          <p:nvPr/>
        </p:nvPicPr>
        <p:blipFill>
          <a:blip r:embed="rId4">
            <a:alphaModFix/>
          </a:blip>
          <a:stretch>
            <a:fillRect/>
          </a:stretch>
        </p:blipFill>
        <p:spPr>
          <a:xfrm>
            <a:off x="7261258" y="2826250"/>
            <a:ext cx="1761617" cy="1611700"/>
          </a:xfrm>
          <a:prstGeom prst="rect">
            <a:avLst/>
          </a:prstGeom>
          <a:noFill/>
          <a:ln>
            <a:noFill/>
          </a:ln>
        </p:spPr>
      </p:pic>
      <p:pic>
        <p:nvPicPr>
          <p:cNvPr id="157" name="Google Shape;157;p16"/>
          <p:cNvPicPr preferRelativeResize="0"/>
          <p:nvPr/>
        </p:nvPicPr>
        <p:blipFill>
          <a:blip r:embed="rId5">
            <a:alphaModFix/>
          </a:blip>
          <a:stretch>
            <a:fillRect/>
          </a:stretch>
        </p:blipFill>
        <p:spPr>
          <a:xfrm>
            <a:off x="4908800" y="2734475"/>
            <a:ext cx="2140800" cy="179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sp>
        <p:nvSpPr>
          <p:cNvPr id="163" name="Google Shape;163;p17"/>
          <p:cNvSpPr txBox="1"/>
          <p:nvPr>
            <p:ph idx="1" type="body"/>
          </p:nvPr>
        </p:nvSpPr>
        <p:spPr>
          <a:xfrm>
            <a:off x="1117775" y="1443875"/>
            <a:ext cx="2767800" cy="3078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lang="en"/>
              <a:t>Since normalized images are used to train GAN, GAN will product images in that same range, Inverse normalize calculated to be  used on the output to see the visualizations</a:t>
            </a:r>
            <a:endParaRPr/>
          </a:p>
          <a:p>
            <a:pPr indent="-311150" lvl="0" marL="457200" rtl="0" algn="l">
              <a:spcBef>
                <a:spcPts val="0"/>
              </a:spcBef>
              <a:spcAft>
                <a:spcPts val="0"/>
              </a:spcAft>
              <a:buSzPts val="1300"/>
              <a:buAutoNum type="arabicPeriod"/>
            </a:pPr>
            <a:r>
              <a:rPr lang="en"/>
              <a:t>Plot image in batches with their labels, this plot function is used to save image in wandb as well</a:t>
            </a:r>
            <a:endParaRPr/>
          </a:p>
          <a:p>
            <a:pPr indent="-311150" lvl="0" marL="457200" rtl="0" algn="l">
              <a:spcBef>
                <a:spcPts val="0"/>
              </a:spcBef>
              <a:spcAft>
                <a:spcPts val="0"/>
              </a:spcAft>
              <a:buSzPts val="1300"/>
              <a:buAutoNum type="arabicPeriod"/>
            </a:pPr>
            <a:r>
              <a:rPr lang="en"/>
              <a:t>Create grid of images and allow the batches to be saved </a:t>
            </a:r>
            <a:endParaRPr/>
          </a:p>
        </p:txBody>
      </p:sp>
      <p:pic>
        <p:nvPicPr>
          <p:cNvPr id="164" name="Google Shape;164;p17"/>
          <p:cNvPicPr preferRelativeResize="0"/>
          <p:nvPr/>
        </p:nvPicPr>
        <p:blipFill>
          <a:blip r:embed="rId3">
            <a:alphaModFix/>
          </a:blip>
          <a:stretch>
            <a:fillRect/>
          </a:stretch>
        </p:blipFill>
        <p:spPr>
          <a:xfrm>
            <a:off x="4319951" y="1307850"/>
            <a:ext cx="3919125" cy="321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 or Modeling Helper Functions</a:t>
            </a:r>
            <a:endParaRPr/>
          </a:p>
        </p:txBody>
      </p:sp>
      <p:sp>
        <p:nvSpPr>
          <p:cNvPr id="170" name="Google Shape;170;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return_classname() is to return the classnames based on label tensor</a:t>
            </a:r>
            <a:endParaRPr/>
          </a:p>
          <a:p>
            <a:pPr indent="-311150" lvl="0" marL="457200" rtl="0" algn="l">
              <a:spcBef>
                <a:spcPts val="0"/>
              </a:spcBef>
              <a:spcAft>
                <a:spcPts val="0"/>
              </a:spcAft>
              <a:buSzPts val="1300"/>
              <a:buChar char="●"/>
            </a:pPr>
            <a:r>
              <a:rPr lang="en"/>
              <a:t>plot() is to generate plots of image </a:t>
            </a:r>
            <a:r>
              <a:rPr lang="en"/>
              <a:t>batch for visualization and saving on wandb and files</a:t>
            </a:r>
            <a:endParaRPr/>
          </a:p>
          <a:p>
            <a:pPr indent="-311150" lvl="0" marL="457200" rtl="0" algn="l">
              <a:spcBef>
                <a:spcPts val="0"/>
              </a:spcBef>
              <a:spcAft>
                <a:spcPts val="0"/>
              </a:spcAft>
              <a:buSzPts val="1300"/>
              <a:buChar char="●"/>
            </a:pPr>
            <a:r>
              <a:rPr lang="en"/>
              <a:t>save_gen_img() saves the image in a specific file, along with labels, generating 1000 images of 100 for each class</a:t>
            </a:r>
            <a:endParaRPr/>
          </a:p>
          <a:p>
            <a:pPr indent="-311150" lvl="0" marL="457200" rtl="0" algn="l">
              <a:spcBef>
                <a:spcPts val="0"/>
              </a:spcBef>
              <a:spcAft>
                <a:spcPts val="0"/>
              </a:spcAft>
              <a:buSzPts val="1300"/>
              <a:buChar char="●"/>
            </a:pPr>
            <a:r>
              <a:rPr lang="en"/>
              <a:t>create_noise() creates the noise vector</a:t>
            </a:r>
            <a:endParaRPr/>
          </a:p>
          <a:p>
            <a:pPr indent="-311150" lvl="0" marL="457200" rtl="0" algn="l">
              <a:spcBef>
                <a:spcPts val="0"/>
              </a:spcBef>
              <a:spcAft>
                <a:spcPts val="0"/>
              </a:spcAft>
              <a:buSzPts val="1300"/>
              <a:buChar char="●"/>
            </a:pPr>
            <a:r>
              <a:rPr lang="en"/>
              <a:t>Label_real and label_fake is to create real and fake labels, real=1, fake=0</a:t>
            </a:r>
            <a:endParaRPr/>
          </a:p>
          <a:p>
            <a:pPr indent="-311150" lvl="0" marL="457200" rtl="0" algn="l">
              <a:spcBef>
                <a:spcPts val="0"/>
              </a:spcBef>
              <a:spcAft>
                <a:spcPts val="0"/>
              </a:spcAft>
              <a:buSzPts val="1300"/>
              <a:buChar char="●"/>
            </a:pPr>
            <a:r>
              <a:rPr lang="en"/>
              <a:t>weights_init() is to weight initialize the model based on layers it has</a:t>
            </a:r>
            <a:endParaRPr/>
          </a:p>
          <a:p>
            <a:pPr indent="-311150" lvl="0" marL="457200" rtl="0" algn="l">
              <a:spcBef>
                <a:spcPts val="0"/>
              </a:spcBef>
              <a:spcAft>
                <a:spcPts val="0"/>
              </a:spcAft>
              <a:buSzPts val="1300"/>
              <a:buChar char="●"/>
            </a:pPr>
            <a:r>
              <a:rPr lang="en"/>
              <a:t>D_hinge and g_hinge is from Hinge loss from </a:t>
            </a:r>
            <a:r>
              <a:rPr lang="en" sz="1050">
                <a:solidFill>
                  <a:srgbClr val="008000"/>
                </a:solidFill>
                <a:highlight>
                  <a:srgbClr val="FFFFFE"/>
                </a:highlight>
                <a:latin typeface="Courier New"/>
                <a:ea typeface="Courier New"/>
                <a:cs typeface="Courier New"/>
                <a:sym typeface="Courier New"/>
              </a:rPr>
              <a:t>https://github.com/POSTECH-CVLab/PyTorch-StudioGAN/blob/8c9aa5a2e9bb33eca711327c085db5ce50ff7fc0/src/utils/losses.py</a:t>
            </a:r>
            <a:endParaRPr sz="1050">
              <a:solidFill>
                <a:srgbClr val="008000"/>
              </a:solidFill>
              <a:highlight>
                <a:srgbClr val="FFFFFE"/>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
              <a:t>train_batch() is to train one batch of images</a:t>
            </a:r>
            <a:endParaRPr/>
          </a:p>
          <a:p>
            <a:pPr indent="-311150" lvl="0" marL="457200" rtl="0" algn="l">
              <a:spcBef>
                <a:spcPts val="0"/>
              </a:spcBef>
              <a:spcAft>
                <a:spcPts val="0"/>
              </a:spcAft>
              <a:buSzPts val="1300"/>
              <a:buChar char="●"/>
            </a:pPr>
            <a:r>
              <a:rPr lang="en"/>
              <a:t>evaluate() is to evaluate with FID and IS Score and log it into wandB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DCGAN</a:t>
            </a:r>
            <a:endParaRPr/>
          </a:p>
        </p:txBody>
      </p:sp>
      <p:sp>
        <p:nvSpPr>
          <p:cNvPr id="176" name="Google Shape;176;p19"/>
          <p:cNvSpPr txBox="1"/>
          <p:nvPr>
            <p:ph idx="1" type="body"/>
          </p:nvPr>
        </p:nvSpPr>
        <p:spPr>
          <a:xfrm>
            <a:off x="1035475" y="980775"/>
            <a:ext cx="2415900" cy="3968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DCGAN was the first architecture attempted</a:t>
            </a:r>
            <a:endParaRPr/>
          </a:p>
          <a:p>
            <a:pPr indent="-311150" lvl="0" marL="457200" rtl="0" algn="l">
              <a:spcBef>
                <a:spcPts val="0"/>
              </a:spcBef>
              <a:spcAft>
                <a:spcPts val="0"/>
              </a:spcAft>
              <a:buSzPts val="1300"/>
              <a:buChar char="●"/>
            </a:pPr>
            <a:r>
              <a:rPr lang="en"/>
              <a:t>Code was </a:t>
            </a:r>
            <a:r>
              <a:rPr lang="en"/>
              <a:t>inspired</a:t>
            </a:r>
            <a:r>
              <a:rPr lang="en"/>
              <a:t> from the technical paper </a:t>
            </a:r>
            <a:endParaRPr/>
          </a:p>
          <a:p>
            <a:pPr indent="-311150" lvl="0" marL="457200" rtl="0" algn="l">
              <a:spcBef>
                <a:spcPts val="0"/>
              </a:spcBef>
              <a:spcAft>
                <a:spcPts val="0"/>
              </a:spcAft>
              <a:buSzPts val="1300"/>
              <a:buChar char="●"/>
            </a:pPr>
            <a:r>
              <a:rPr lang="en" u="sng">
                <a:solidFill>
                  <a:schemeClr val="hlink"/>
                </a:solidFill>
                <a:hlinkClick r:id="rId3"/>
              </a:rPr>
              <a:t>https://arxiv.org/abs/1511.06434v2</a:t>
            </a:r>
            <a:endParaRPr/>
          </a:p>
          <a:p>
            <a:pPr indent="-311150" lvl="0" marL="457200" rtl="0" algn="l">
              <a:spcBef>
                <a:spcPts val="0"/>
              </a:spcBef>
              <a:spcAft>
                <a:spcPts val="0"/>
              </a:spcAft>
              <a:buSzPts val="1300"/>
              <a:buChar char="●"/>
            </a:pPr>
            <a:r>
              <a:rPr lang="en"/>
              <a:t>Using convolution layers that are similar to the ones used in CA1 CNNs to make a DCGAN</a:t>
            </a:r>
            <a:endParaRPr/>
          </a:p>
          <a:p>
            <a:pPr indent="-311150" lvl="0" marL="457200" rtl="0" algn="l">
              <a:spcBef>
                <a:spcPts val="0"/>
              </a:spcBef>
              <a:spcAft>
                <a:spcPts val="0"/>
              </a:spcAft>
              <a:buSzPts val="1300"/>
              <a:buChar char="●"/>
            </a:pPr>
            <a:r>
              <a:rPr lang="en"/>
              <a:t>Experimented with DCGAN with best run of FID: 68 and IS:4.7 </a:t>
            </a:r>
            <a:endParaRPr/>
          </a:p>
          <a:p>
            <a:pPr indent="-311150" lvl="0" marL="457200" rtl="0" algn="l">
              <a:spcBef>
                <a:spcPts val="0"/>
              </a:spcBef>
              <a:spcAft>
                <a:spcPts val="0"/>
              </a:spcAft>
              <a:buSzPts val="1300"/>
              <a:buChar char="●"/>
            </a:pPr>
            <a:r>
              <a:rPr lang="en"/>
              <a:t>However Gen Loss had unstable upwards trend which shouldnt be happening. In other runs, FID: 150, IS: 2.7 but good loss trends</a:t>
            </a:r>
            <a:endParaRPr/>
          </a:p>
        </p:txBody>
      </p:sp>
      <p:pic>
        <p:nvPicPr>
          <p:cNvPr id="177" name="Google Shape;177;p19"/>
          <p:cNvPicPr preferRelativeResize="0"/>
          <p:nvPr/>
        </p:nvPicPr>
        <p:blipFill>
          <a:blip r:embed="rId4">
            <a:alphaModFix/>
          </a:blip>
          <a:stretch>
            <a:fillRect/>
          </a:stretch>
        </p:blipFill>
        <p:spPr>
          <a:xfrm>
            <a:off x="5319775" y="579274"/>
            <a:ext cx="3724226" cy="1600125"/>
          </a:xfrm>
          <a:prstGeom prst="rect">
            <a:avLst/>
          </a:prstGeom>
          <a:noFill/>
          <a:ln>
            <a:noFill/>
          </a:ln>
        </p:spPr>
      </p:pic>
      <p:pic>
        <p:nvPicPr>
          <p:cNvPr id="178" name="Google Shape;178;p19"/>
          <p:cNvPicPr preferRelativeResize="0"/>
          <p:nvPr/>
        </p:nvPicPr>
        <p:blipFill>
          <a:blip r:embed="rId5">
            <a:alphaModFix/>
          </a:blip>
          <a:stretch>
            <a:fillRect/>
          </a:stretch>
        </p:blipFill>
        <p:spPr>
          <a:xfrm>
            <a:off x="3678625" y="2789045"/>
            <a:ext cx="5365376" cy="1928416"/>
          </a:xfrm>
          <a:prstGeom prst="rect">
            <a:avLst/>
          </a:prstGeom>
          <a:noFill/>
          <a:ln>
            <a:noFill/>
          </a:ln>
        </p:spPr>
      </p:pic>
      <p:pic>
        <p:nvPicPr>
          <p:cNvPr id="179" name="Google Shape;179;p19"/>
          <p:cNvPicPr preferRelativeResize="0"/>
          <p:nvPr/>
        </p:nvPicPr>
        <p:blipFill>
          <a:blip r:embed="rId6">
            <a:alphaModFix/>
          </a:blip>
          <a:stretch>
            <a:fillRect/>
          </a:stretch>
        </p:blipFill>
        <p:spPr>
          <a:xfrm>
            <a:off x="3771350" y="65400"/>
            <a:ext cx="1376125" cy="262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
            </a:r>
            <a:r>
              <a:rPr lang="en"/>
              <a:t>GAN</a:t>
            </a:r>
            <a:endParaRPr/>
          </a:p>
        </p:txBody>
      </p:sp>
      <p:sp>
        <p:nvSpPr>
          <p:cNvPr id="185" name="Google Shape;185;p20"/>
          <p:cNvSpPr txBox="1"/>
          <p:nvPr>
            <p:ph idx="1" type="body"/>
          </p:nvPr>
        </p:nvSpPr>
        <p:spPr>
          <a:xfrm>
            <a:off x="1035475" y="980775"/>
            <a:ext cx="2415900" cy="3968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Wasserstein GAN</a:t>
            </a:r>
            <a:r>
              <a:rPr lang="en"/>
              <a:t> minimizes Earth Movers distance rather than Jensen-Shannon divergence</a:t>
            </a:r>
            <a:endParaRPr/>
          </a:p>
          <a:p>
            <a:pPr indent="-311150" lvl="0" marL="457200" rtl="0" algn="l">
              <a:spcBef>
                <a:spcPts val="0"/>
              </a:spcBef>
              <a:spcAft>
                <a:spcPts val="0"/>
              </a:spcAft>
              <a:buSzPts val="1300"/>
              <a:buChar char="●"/>
            </a:pPr>
            <a:r>
              <a:rPr lang="en"/>
              <a:t>Code was inspired from the technical paper </a:t>
            </a:r>
            <a:endParaRPr/>
          </a:p>
          <a:p>
            <a:pPr indent="-311150" lvl="0" marL="457200" rtl="0" algn="l">
              <a:spcBef>
                <a:spcPts val="0"/>
              </a:spcBef>
              <a:spcAft>
                <a:spcPts val="0"/>
              </a:spcAft>
              <a:buSzPts val="1300"/>
              <a:buChar char="●"/>
            </a:pPr>
            <a:r>
              <a:rPr lang="en"/>
              <a:t>https://arxiv.org/abs/1701.07875v3</a:t>
            </a:r>
            <a:endParaRPr/>
          </a:p>
          <a:p>
            <a:pPr indent="-311150" lvl="0" marL="457200" rtl="0" algn="l">
              <a:spcBef>
                <a:spcPts val="0"/>
              </a:spcBef>
              <a:spcAft>
                <a:spcPts val="0"/>
              </a:spcAft>
              <a:buSzPts val="1300"/>
              <a:buChar char="●"/>
            </a:pPr>
            <a:r>
              <a:rPr lang="en"/>
              <a:t>WGAN Used a different loss and architecture from DCGAN</a:t>
            </a:r>
            <a:endParaRPr/>
          </a:p>
          <a:p>
            <a:pPr indent="-311150" lvl="0" marL="457200" rtl="0" algn="l">
              <a:spcBef>
                <a:spcPts val="0"/>
              </a:spcBef>
              <a:spcAft>
                <a:spcPts val="0"/>
              </a:spcAft>
              <a:buSzPts val="1300"/>
              <a:buChar char="●"/>
            </a:pPr>
            <a:r>
              <a:rPr lang="en"/>
              <a:t>WGAN Failed with FID Score of 496 and IS Score of 1</a:t>
            </a:r>
            <a:endParaRPr/>
          </a:p>
          <a:p>
            <a:pPr indent="-311150" lvl="0" marL="457200" rtl="0" algn="l">
              <a:spcBef>
                <a:spcPts val="0"/>
              </a:spcBef>
              <a:spcAft>
                <a:spcPts val="0"/>
              </a:spcAft>
              <a:buSzPts val="1300"/>
              <a:buChar char="●"/>
            </a:pPr>
            <a:r>
              <a:rPr lang="en"/>
              <a:t>Images produced were all black and this architecture was not suitable at all</a:t>
            </a:r>
            <a:endParaRPr/>
          </a:p>
        </p:txBody>
      </p:sp>
      <p:pic>
        <p:nvPicPr>
          <p:cNvPr id="186" name="Google Shape;186;p20"/>
          <p:cNvPicPr preferRelativeResize="0"/>
          <p:nvPr/>
        </p:nvPicPr>
        <p:blipFill>
          <a:blip r:embed="rId3">
            <a:alphaModFix/>
          </a:blip>
          <a:stretch>
            <a:fillRect/>
          </a:stretch>
        </p:blipFill>
        <p:spPr>
          <a:xfrm>
            <a:off x="3603775" y="2845675"/>
            <a:ext cx="5387824" cy="1903518"/>
          </a:xfrm>
          <a:prstGeom prst="rect">
            <a:avLst/>
          </a:prstGeom>
          <a:noFill/>
          <a:ln>
            <a:noFill/>
          </a:ln>
        </p:spPr>
      </p:pic>
      <p:pic>
        <p:nvPicPr>
          <p:cNvPr id="187" name="Google Shape;187;p20"/>
          <p:cNvPicPr preferRelativeResize="0"/>
          <p:nvPr/>
        </p:nvPicPr>
        <p:blipFill>
          <a:blip r:embed="rId4">
            <a:alphaModFix/>
          </a:blip>
          <a:stretch>
            <a:fillRect/>
          </a:stretch>
        </p:blipFill>
        <p:spPr>
          <a:xfrm>
            <a:off x="3885696" y="309150"/>
            <a:ext cx="1702075" cy="2298950"/>
          </a:xfrm>
          <a:prstGeom prst="rect">
            <a:avLst/>
          </a:prstGeom>
          <a:noFill/>
          <a:ln>
            <a:noFill/>
          </a:ln>
        </p:spPr>
      </p:pic>
      <p:pic>
        <p:nvPicPr>
          <p:cNvPr id="188" name="Google Shape;188;p20"/>
          <p:cNvPicPr preferRelativeResize="0"/>
          <p:nvPr/>
        </p:nvPicPr>
        <p:blipFill>
          <a:blip r:embed="rId5">
            <a:alphaModFix/>
          </a:blip>
          <a:stretch>
            <a:fillRect/>
          </a:stretch>
        </p:blipFill>
        <p:spPr>
          <a:xfrm>
            <a:off x="5697546" y="241025"/>
            <a:ext cx="3243050" cy="233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t>
            </a:r>
            <a:r>
              <a:rPr lang="en"/>
              <a:t>GAN</a:t>
            </a:r>
            <a:endParaRPr/>
          </a:p>
        </p:txBody>
      </p:sp>
      <p:sp>
        <p:nvSpPr>
          <p:cNvPr id="194" name="Google Shape;194;p21"/>
          <p:cNvSpPr txBox="1"/>
          <p:nvPr>
            <p:ph idx="1" type="body"/>
          </p:nvPr>
        </p:nvSpPr>
        <p:spPr>
          <a:xfrm>
            <a:off x="1035475" y="980775"/>
            <a:ext cx="2415900" cy="3968100"/>
          </a:xfrm>
          <a:prstGeom prst="rect">
            <a:avLst/>
          </a:prstGeom>
        </p:spPr>
        <p:txBody>
          <a:bodyPr anchorCtr="0" anchor="t" bIns="91425" lIns="91425" spcFirstLastPara="1" rIns="91425" wrap="square" tIns="91425">
            <a:normAutofit fontScale="85000"/>
          </a:bodyPr>
          <a:lstStyle/>
          <a:p>
            <a:pPr indent="-298767" lvl="0" marL="457200" rtl="0" algn="l">
              <a:spcBef>
                <a:spcPts val="0"/>
              </a:spcBef>
              <a:spcAft>
                <a:spcPts val="0"/>
              </a:spcAft>
              <a:buSzPct val="100000"/>
              <a:buChar char="●"/>
            </a:pPr>
            <a:r>
              <a:rPr lang="en"/>
              <a:t>CGAN stands for conditional GAN, CGAN was my first conditional GAN which takes advantage of labels in training process, training framework had to be changed for this to work.</a:t>
            </a:r>
            <a:endParaRPr/>
          </a:p>
          <a:p>
            <a:pPr indent="-298767" lvl="0" marL="457200" rtl="0" algn="l">
              <a:spcBef>
                <a:spcPts val="0"/>
              </a:spcBef>
              <a:spcAft>
                <a:spcPts val="0"/>
              </a:spcAft>
              <a:buSzPct val="100000"/>
              <a:buChar char="●"/>
            </a:pPr>
            <a:r>
              <a:rPr lang="en"/>
              <a:t>Code was inspired from the technical paper </a:t>
            </a:r>
            <a:endParaRPr/>
          </a:p>
          <a:p>
            <a:pPr indent="-298767" lvl="0" marL="457200" rtl="0" algn="l">
              <a:spcBef>
                <a:spcPts val="0"/>
              </a:spcBef>
              <a:spcAft>
                <a:spcPts val="0"/>
              </a:spcAft>
              <a:buSzPct val="100000"/>
              <a:buChar char="●"/>
            </a:pPr>
            <a:r>
              <a:rPr lang="en"/>
              <a:t>https://arxiv.org/abs/1411.1784</a:t>
            </a:r>
            <a:endParaRPr/>
          </a:p>
          <a:p>
            <a:pPr indent="-298767" lvl="0" marL="457200" rtl="0" algn="l">
              <a:spcBef>
                <a:spcPts val="0"/>
              </a:spcBef>
              <a:spcAft>
                <a:spcPts val="0"/>
              </a:spcAft>
              <a:buSzPct val="100000"/>
              <a:buChar char="●"/>
            </a:pPr>
            <a:r>
              <a:rPr lang="en"/>
              <a:t>CGAN used a different architecture and of course required labels</a:t>
            </a:r>
            <a:endParaRPr/>
          </a:p>
          <a:p>
            <a:pPr indent="-298767" lvl="0" marL="457200" rtl="0" algn="l">
              <a:spcBef>
                <a:spcPts val="0"/>
              </a:spcBef>
              <a:spcAft>
                <a:spcPts val="0"/>
              </a:spcAft>
              <a:buSzPct val="100000"/>
              <a:buChar char="●"/>
            </a:pPr>
            <a:r>
              <a:rPr lang="en"/>
              <a:t>CGAN showed good promise with FID: 241 and IS: 2.4</a:t>
            </a:r>
            <a:endParaRPr/>
          </a:p>
          <a:p>
            <a:pPr indent="-298767" lvl="0" marL="457200" rtl="0" algn="l">
              <a:spcBef>
                <a:spcPts val="0"/>
              </a:spcBef>
              <a:spcAft>
                <a:spcPts val="0"/>
              </a:spcAft>
              <a:buSzPct val="100000"/>
              <a:buChar char="●"/>
            </a:pPr>
            <a:r>
              <a:rPr lang="en"/>
              <a:t>Images produced were not of high quality but CGAN proved to be a possible path</a:t>
            </a:r>
            <a:endParaRPr/>
          </a:p>
        </p:txBody>
      </p:sp>
      <p:pic>
        <p:nvPicPr>
          <p:cNvPr id="195" name="Google Shape;195;p21"/>
          <p:cNvPicPr preferRelativeResize="0"/>
          <p:nvPr/>
        </p:nvPicPr>
        <p:blipFill>
          <a:blip r:embed="rId3">
            <a:alphaModFix/>
          </a:blip>
          <a:stretch>
            <a:fillRect/>
          </a:stretch>
        </p:blipFill>
        <p:spPr>
          <a:xfrm>
            <a:off x="5730015" y="272800"/>
            <a:ext cx="3369156" cy="2298950"/>
          </a:xfrm>
          <a:prstGeom prst="rect">
            <a:avLst/>
          </a:prstGeom>
          <a:noFill/>
          <a:ln>
            <a:noFill/>
          </a:ln>
        </p:spPr>
      </p:pic>
      <p:pic>
        <p:nvPicPr>
          <p:cNvPr id="196" name="Google Shape;196;p21"/>
          <p:cNvPicPr preferRelativeResize="0"/>
          <p:nvPr/>
        </p:nvPicPr>
        <p:blipFill>
          <a:blip r:embed="rId4">
            <a:alphaModFix/>
          </a:blip>
          <a:stretch>
            <a:fillRect/>
          </a:stretch>
        </p:blipFill>
        <p:spPr>
          <a:xfrm>
            <a:off x="3603775" y="2760500"/>
            <a:ext cx="5387824" cy="1921511"/>
          </a:xfrm>
          <a:prstGeom prst="rect">
            <a:avLst/>
          </a:prstGeom>
          <a:noFill/>
          <a:ln>
            <a:noFill/>
          </a:ln>
        </p:spPr>
      </p:pic>
      <p:pic>
        <p:nvPicPr>
          <p:cNvPr id="197" name="Google Shape;197;p21"/>
          <p:cNvPicPr preferRelativeResize="0"/>
          <p:nvPr/>
        </p:nvPicPr>
        <p:blipFill>
          <a:blip r:embed="rId5">
            <a:alphaModFix/>
          </a:blip>
          <a:stretch>
            <a:fillRect/>
          </a:stretch>
        </p:blipFill>
        <p:spPr>
          <a:xfrm>
            <a:off x="3876123" y="154575"/>
            <a:ext cx="1391747" cy="2535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